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8"/>
  </p:notesMasterIdLst>
  <p:sldIdLst>
    <p:sldId id="311" r:id="rId2"/>
    <p:sldId id="286" r:id="rId3"/>
    <p:sldId id="312" r:id="rId4"/>
    <p:sldId id="319" r:id="rId5"/>
    <p:sldId id="317" r:id="rId6"/>
    <p:sldId id="344" r:id="rId7"/>
    <p:sldId id="372" r:id="rId8"/>
    <p:sldId id="373" r:id="rId9"/>
    <p:sldId id="374" r:id="rId10"/>
    <p:sldId id="375" r:id="rId11"/>
    <p:sldId id="376" r:id="rId12"/>
    <p:sldId id="371" r:id="rId13"/>
    <p:sldId id="295" r:id="rId14"/>
    <p:sldId id="367" r:id="rId15"/>
    <p:sldId id="368" r:id="rId16"/>
    <p:sldId id="297" r:id="rId17"/>
    <p:sldId id="298" r:id="rId18"/>
    <p:sldId id="346" r:id="rId19"/>
    <p:sldId id="382" r:id="rId20"/>
    <p:sldId id="383" r:id="rId21"/>
    <p:sldId id="384" r:id="rId22"/>
    <p:sldId id="385" r:id="rId23"/>
    <p:sldId id="359" r:id="rId24"/>
    <p:sldId id="350" r:id="rId25"/>
    <p:sldId id="329" r:id="rId26"/>
    <p:sldId id="330" r:id="rId27"/>
    <p:sldId id="360" r:id="rId28"/>
    <p:sldId id="370" r:id="rId29"/>
    <p:sldId id="353" r:id="rId30"/>
    <p:sldId id="331" r:id="rId31"/>
    <p:sldId id="354" r:id="rId32"/>
    <p:sldId id="332" r:id="rId33"/>
    <p:sldId id="377" r:id="rId34"/>
    <p:sldId id="378" r:id="rId35"/>
    <p:sldId id="379" r:id="rId36"/>
    <p:sldId id="381" r:id="rId37"/>
    <p:sldId id="380" r:id="rId38"/>
    <p:sldId id="335" r:id="rId39"/>
    <p:sldId id="369" r:id="rId40"/>
    <p:sldId id="358" r:id="rId41"/>
    <p:sldId id="361" r:id="rId42"/>
    <p:sldId id="362" r:id="rId43"/>
    <p:sldId id="318" r:id="rId44"/>
    <p:sldId id="309" r:id="rId45"/>
    <p:sldId id="291" r:id="rId46"/>
    <p:sldId id="277" r:id="rId47"/>
  </p:sldIdLst>
  <p:sldSz cx="9144000" cy="6858000" type="screen4x3"/>
  <p:notesSz cx="6858000" cy="9144000"/>
  <p:embeddedFontLst>
    <p:embeddedFont>
      <p:font typeface="Open Sans" charset="0"/>
      <p:regular r:id="rId49"/>
      <p:bold r:id="rId50"/>
      <p:italic r:id="rId51"/>
      <p:boldItalic r:id="rId52"/>
    </p:embeddedFont>
    <p:embeddedFont>
      <p:font typeface="Calibri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m="http://schemas.openxmlformats.org/officeDocument/2006/math" xmlns:dgm="http://schemas.openxmlformats.org/drawingml/2006/diagram" xmlns:dsp="http://schemas.microsoft.com/office/drawing/2008/diagram" xmlns:v="urn:schemas-microsoft-com:vml" xmlns:c="http://schemas.openxmlformats.org/drawingml/2006/chart" xmlns:mc="http://schemas.openxmlformats.org/markup-compatibility/2006" xmlns:p14="http://schemas.microsoft.com/office/powerpoint/2010/main" xmlns:a14="http://schemas.microsoft.com/office/drawing/2010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589"/>
    <a:srgbClr val="26A820"/>
    <a:srgbClr val="00D05E"/>
    <a:srgbClr val="FBFE8A"/>
    <a:srgbClr val="F9FD5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94624" autoAdjust="0"/>
  </p:normalViewPr>
  <p:slideViewPr>
    <p:cSldViewPr>
      <p:cViewPr varScale="1">
        <p:scale>
          <a:sx n="70" d="100"/>
          <a:sy n="70" d="100"/>
        </p:scale>
        <p:origin x="-13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9B711-ED00-4558-B215-3079FE26480F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13214-D3F4-4F33-A172-B67C09AFF0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2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19070-07A0-4D4F-943D-A59D82CB5B09}" type="datetimeFigureOut">
              <a:rPr lang="en-US" smtClean="0"/>
              <a:pPr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3F41-5A36-44D1-A5D2-29487B9E23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split orient="vert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5758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237" y="214290"/>
            <a:ext cx="441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HOME SCREEN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04" y="214290"/>
            <a:ext cx="450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DRIVER  HOME SCREEN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71446"/>
            <a:ext cx="3929090" cy="78578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DASHBOARD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46"/>
            <a:ext cx="3929090" cy="78578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DASHBOARD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2926835" cy="514353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Shows summary of whole school in a single page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Single  screen you can view  all the  features of the App.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Complete Attendance Report of class wise in graphical representation</a:t>
            </a:r>
          </a:p>
          <a:p>
            <a:pPr marL="0" indent="0">
              <a:buNone/>
            </a:pPr>
            <a:endParaRPr lang="en-US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buNone/>
            </a:pPr>
            <a:endParaRPr lang="en-US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" name="Picture 2" descr="C:\Users\ADMIN\Desktop\ppt images\shine\laptop-shots\Dashbo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5993" y="1857364"/>
            <a:ext cx="5532287" cy="31938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7127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3714776" cy="64291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MASTER</a:t>
            </a:r>
            <a:endParaRPr lang="en-US" sz="28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3214710" cy="50720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Module  </a:t>
            </a: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categories like: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Events (Sports, Cultural Program etc.)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Subjects (English, Hindi etc.)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Class (First, Second etc.)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Exam Type (First Term, Sessional, Half Yearly etc.)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Staff Type (Principal, Teacher, Accountant etc.)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" name="Picture 2" descr="C:\Users\ADMIN\Desktop\ppt images\shine\laptop-shots\mas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3416" y="1691218"/>
            <a:ext cx="5856302" cy="3380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73274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3257544" cy="6318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USER ROLE</a:t>
            </a:r>
            <a:endParaRPr lang="en-US" sz="28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42984"/>
            <a:ext cx="3357586" cy="5286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Access to </a:t>
            </a:r>
            <a:r>
              <a:rPr lang="en-US" sz="1600" b="1" u="sng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management</a:t>
            </a:r>
          </a:p>
          <a:p>
            <a:pPr marL="0" indent="0">
              <a:buNone/>
            </a:pPr>
            <a:endParaRPr lang="en-US" sz="1600" b="1" u="sng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1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For non teaching  Staff, Management Staff based on the rights they will play role </a:t>
            </a:r>
          </a:p>
          <a:p>
            <a:pPr lvl="1" algn="just">
              <a:buFont typeface="Wingdings" pitchFamily="2" charset="2"/>
              <a:buChar char="Ø"/>
            </a:pPr>
            <a:endParaRPr lang="en-US" sz="1600" b="1" dirty="0" smtClean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For EX: Library  staff  can have Access to use library      whereas the library staff can’t have access to use fee management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lvl="1">
              <a:buNone/>
            </a:pP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122" name="Picture 2" descr="C:\Users\ADMIN\Desktop\ppt images\shine\laptop-shots\user-ro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0905" y="1946773"/>
            <a:ext cx="5537375" cy="3196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4555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5174886" cy="68872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EMPLOYEE  MODULE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00108"/>
            <a:ext cx="2928926" cy="350046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Single Screen you can see all details of employee i.e.Name,Email,Mobile Num etc.,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this page you can Create, Update, or Remove Employee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Get Username &amp; Password for all Employee.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098" name="Picture 2" descr="C:\Users\ADMIN\Desktop\ppt images\background-img\employ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429132"/>
            <a:ext cx="2571768" cy="2167910"/>
          </a:xfrm>
          <a:prstGeom prst="rect">
            <a:avLst/>
          </a:prstGeom>
          <a:noFill/>
        </p:spPr>
      </p:pic>
      <p:pic>
        <p:nvPicPr>
          <p:cNvPr id="4" name="Picture 2" descr="C:\Users\ADMIN\Desktop\ppt images\shine\laptop-shots\employe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927621"/>
            <a:ext cx="5570550" cy="3215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7222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68510"/>
            <a:ext cx="4729138" cy="61728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 DASHBOARD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42984"/>
            <a:ext cx="3286148" cy="342902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Single Screen you can see all details of Student i.e.Name,Register No, Username &amp; Password etc.,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For Parent Username &amp; Password  also visible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this page you can Create, Update, or Remove Student</a:t>
            </a:r>
          </a:p>
          <a:p>
            <a:pPr>
              <a:lnSpc>
                <a:spcPct val="150000"/>
              </a:lnSpc>
            </a:pPr>
            <a:endParaRPr lang="en-US" sz="18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122" name="Picture 2" descr="C:\Users\ADMIN\Desktop\ppt images\background-img\stud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530745"/>
            <a:ext cx="2416728" cy="2112965"/>
          </a:xfrm>
          <a:prstGeom prst="rect">
            <a:avLst/>
          </a:prstGeom>
          <a:noFill/>
        </p:spPr>
      </p:pic>
      <p:pic>
        <p:nvPicPr>
          <p:cNvPr id="4" name="Picture 2" descr="C:\Users\ADMIN\Desktop\ppt images\shine\laptop-shots\stud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1855270"/>
            <a:ext cx="5643602" cy="3258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9116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71470" y="142852"/>
            <a:ext cx="3571900" cy="71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HOMEWORK 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214942" y="4429132"/>
            <a:ext cx="3571868" cy="235745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800" dirty="0"/>
          </a:p>
          <a:p>
            <a:pPr algn="just">
              <a:buFont typeface="Wingdings" pitchFamily="2" charset="2"/>
              <a:buChar char="q"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can send Homework or Assignment for student</a:t>
            </a:r>
            <a:endParaRPr lang="en-US" sz="1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357158" y="1071546"/>
            <a:ext cx="3752848" cy="192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 stay</a:t>
            </a:r>
            <a:r>
              <a:rPr lang="en-US" b="1" noProof="0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update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of Homework or  Assignment.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4593724" y="1734684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428992" y="4877956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2530" name="Picture 2" descr="C:\Users\ADMIN\Desktop\ppt images\shine\Mobile-shots\homework-par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960438"/>
            <a:ext cx="1752365" cy="3540132"/>
          </a:xfrm>
          <a:prstGeom prst="rect">
            <a:avLst/>
          </a:prstGeom>
          <a:noFill/>
        </p:spPr>
      </p:pic>
      <p:pic>
        <p:nvPicPr>
          <p:cNvPr id="22531" name="Picture 3" descr="C:\Users\ADMIN\Desktop\ppt images\shine\Mobile-shots\homework-teac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00122" y="2571744"/>
            <a:ext cx="1757366" cy="355023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  <p:bldP spid="7" grpId="0" build="p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4282" y="142852"/>
            <a:ext cx="3357586" cy="714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ATTENDANCE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64843" y="4153478"/>
            <a:ext cx="4500594" cy="200026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can mark attendance   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absent or present for student . </a:t>
            </a:r>
          </a:p>
          <a:p>
            <a:pPr>
              <a:lnSpc>
                <a:spcPct val="150000"/>
              </a:lnSpc>
              <a:buNone/>
            </a:pPr>
            <a:endParaRPr lang="en-US" sz="18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    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smtClean="0"/>
              <a:t>      </a:t>
            </a:r>
            <a:endParaRPr lang="en-US" sz="1800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285720" y="1000108"/>
            <a:ext cx="3714776" cy="19288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sz="2800" b="1" dirty="0" smtClean="0">
                <a:solidFill>
                  <a:srgbClr val="0B0589"/>
                </a:solidFill>
              </a:rPr>
              <a:t>   </a:t>
            </a:r>
            <a:r>
              <a:rPr lang="en-US" sz="2400" b="1" dirty="0" smtClean="0">
                <a:solidFill>
                  <a:srgbClr val="0B0589"/>
                </a:solidFill>
              </a:rPr>
              <a:t> </a:t>
            </a: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 check daily base attendance or for  whole month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0B0589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5093790" y="2091873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07840" y="4949394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458" name="Picture 2" descr="C:\Users\ADMIN\Desktop\ppt images\shine\Mobile-shots\atendance-par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928670"/>
            <a:ext cx="1524469" cy="3079736"/>
          </a:xfrm>
          <a:prstGeom prst="rect">
            <a:avLst/>
          </a:prstGeom>
          <a:noFill/>
        </p:spPr>
      </p:pic>
      <p:pic>
        <p:nvPicPr>
          <p:cNvPr id="19459" name="Picture 3" descr="C:\Users\ADMIN\Desktop\ppt images\shine\Mobile-shots\attendance-teac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071810"/>
            <a:ext cx="1559831" cy="315117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  <p:bldP spid="7" grpId="0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5500702"/>
            <a:ext cx="8026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Is an unique school App for Management </a:t>
            </a:r>
          </a:p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Student, Teacher, Parent &amp; Driver Connecting in a real time instance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2066" y="1571612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Management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2395" y="300037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Driver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6446" y="4500570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Parent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7422" y="4714884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Teacher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480" y="321468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Student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214290"/>
            <a:ext cx="417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What is Shine School App?</a:t>
            </a:r>
            <a:endParaRPr lang="en-IN" sz="24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026" name="Picture 2" descr="C:\Users\ADMIN\Desktop\ppt images\shine\background\inf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357298"/>
            <a:ext cx="3857652" cy="37302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3586130" cy="6898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ATTENDANCE 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428736"/>
            <a:ext cx="2786082" cy="514353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Teacher/Admin can mark attendance  Class wise or Student wise.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16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If any modification in attendance the admin alone has the rights to modify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IN" sz="1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194" name="Picture 2" descr="C:\Users\ADMIN\Desktop\ppt images\shine\laptop-shots\attendanc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7072" y="1643050"/>
            <a:ext cx="6011208" cy="347028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85784" y="154644"/>
            <a:ext cx="4500594" cy="702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LEAVE REQUEST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00628" y="4837714"/>
            <a:ext cx="3703894" cy="18774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can Approve/Deny the leave request</a:t>
            </a:r>
            <a:endParaRPr lang="en-US" sz="1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42844" y="1126454"/>
            <a:ext cx="3864325" cy="158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sz="2800" dirty="0" smtClean="0"/>
              <a:t>    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can send the leave request by entering valid credentials</a:t>
            </a:r>
          </a:p>
          <a:p>
            <a:pPr marL="342900" indent="-342900">
              <a:spcBef>
                <a:spcPct val="20000"/>
              </a:spcBef>
            </a:pPr>
            <a:endParaRPr lang="en-US" dirty="0" smtClean="0"/>
          </a:p>
          <a:p>
            <a:pPr marL="342900" lvl="0" indent="-342900">
              <a:spcBef>
                <a:spcPct val="20000"/>
              </a:spcBef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714745" y="5020831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736600" y="1571612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482" name="Picture 2" descr="C:\Users\ADMIN\Desktop\ppt images\shine\Mobile-shots\leave-req-par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000108"/>
            <a:ext cx="1571636" cy="3175022"/>
          </a:xfrm>
          <a:prstGeom prst="rect">
            <a:avLst/>
          </a:prstGeom>
          <a:noFill/>
        </p:spPr>
      </p:pic>
      <p:pic>
        <p:nvPicPr>
          <p:cNvPr id="20483" name="Picture 3" descr="C:\Users\ADMIN\Desktop\ppt images\shine\Mobile-shots\leave-req-teac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3319" y="2928934"/>
            <a:ext cx="1609855" cy="325223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  <p:bldP spid="7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71438" y="80535"/>
            <a:ext cx="4786314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KNOWLEDGE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BANK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500694" y="4572008"/>
            <a:ext cx="3429024" cy="200026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800" dirty="0" smtClean="0"/>
              <a:t>    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will create  aptitude question and answers for every  subject. 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      </a:t>
            </a:r>
            <a:endParaRPr lang="en-US" sz="1800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071538" y="1714488"/>
            <a:ext cx="3286148" cy="171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</a:t>
            </a:r>
          </a:p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check daily base question </a:t>
            </a:r>
          </a:p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 answer for his/her child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0B0589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4665162" y="2163311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65162" y="4949394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1506" name="Picture 2" descr="C:\Users\ADMIN\Desktop\ppt images\shine\Mobile-shots\k-ban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1000108"/>
            <a:ext cx="1828804" cy="3694554"/>
          </a:xfrm>
          <a:prstGeom prst="rect">
            <a:avLst/>
          </a:prstGeom>
          <a:noFill/>
        </p:spPr>
      </p:pic>
      <p:pic>
        <p:nvPicPr>
          <p:cNvPr id="21507" name="Picture 3" descr="C:\Users\ADMIN\Desktop\ppt images\shine\laptop-shots\k-ban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336" y="3786190"/>
            <a:ext cx="4702292" cy="271464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  <p:bldP spid="7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470" y="142852"/>
            <a:ext cx="3162243" cy="64294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FEEDBACK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1"/>
            <a:ext cx="5410200" cy="1600199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1800" dirty="0" smtClean="0"/>
              <a:t>     				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928670"/>
            <a:ext cx="3786214" cy="20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   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can send/receive feedback  from Parent of his/her child performance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</a:pPr>
            <a:endParaRPr lang="en-US" sz="16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v"/>
            </a:pPr>
            <a:endParaRPr lang="en-US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v"/>
            </a:pPr>
            <a:endParaRPr lang="en-US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714876" y="1714488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29190" y="4500570"/>
            <a:ext cx="36433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   Parent also can send/receive feedback  for his/her child performance to Teacher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3857621" y="5072074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3554" name="Picture 2" descr="C:\Users\ADMIN\Desktop\ppt images\shine\Mobile-shots\feedback-teach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928670"/>
            <a:ext cx="1614490" cy="3261596"/>
          </a:xfrm>
          <a:prstGeom prst="rect">
            <a:avLst/>
          </a:prstGeom>
          <a:noFill/>
        </p:spPr>
      </p:pic>
      <p:pic>
        <p:nvPicPr>
          <p:cNvPr id="23555" name="Picture 3" descr="C:\Users\ADMIN\Desktop\ppt images\shine\Mobile-shots\feedback-par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8700" y="3000372"/>
            <a:ext cx="1618788" cy="327027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 animBg="1"/>
      <p:bldP spid="8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52384"/>
            <a:ext cx="3857652" cy="70484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NOTIFICATION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85860"/>
            <a:ext cx="4143404" cy="521497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 get: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Fee Notification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Exam Notification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Events Notification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Leave Approved/Denied Notification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Parents meeting Notification and more…….</a:t>
            </a:r>
          </a:p>
          <a:p>
            <a:pPr lvl="2" algn="just">
              <a:lnSpc>
                <a:spcPct val="150000"/>
              </a:lnSpc>
            </a:pPr>
            <a:endParaRPr lang="en-US" sz="1600" b="1" dirty="0" smtClean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will receive:</a:t>
            </a:r>
          </a:p>
          <a:p>
            <a:pPr lvl="2" algn="just">
              <a:lnSpc>
                <a:spcPct val="150000"/>
              </a:lnSpc>
            </a:pP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Leave Request Notification      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9218" name="Picture 2" descr="C:\Users\ADMIN\Desktop\ppt images\shine\Mobile-shots\notif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936998"/>
            <a:ext cx="3429024" cy="534952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6" y="142860"/>
            <a:ext cx="3000396" cy="64293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VOICE CALLING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850" y="1071546"/>
            <a:ext cx="2962018" cy="35004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a Single Instance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   You can send a voice call to  every one to intimate information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For </a:t>
            </a:r>
            <a:r>
              <a:rPr lang="en-US" sz="1600" b="1" dirty="0" err="1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Eg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Tomorrow is holiday due to rain</a:t>
            </a:r>
          </a:p>
          <a:p>
            <a:pPr>
              <a:lnSpc>
                <a:spcPct val="150000"/>
              </a:lnSpc>
            </a:pPr>
            <a:endParaRPr lang="en-IN" sz="16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6386" name="Picture 2" descr="C:\Users\ADMIN\Desktop\ppt images\lap-shots\voic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428868"/>
            <a:ext cx="4857752" cy="2733019"/>
          </a:xfrm>
          <a:prstGeom prst="rect">
            <a:avLst/>
          </a:prstGeom>
          <a:noFill/>
        </p:spPr>
      </p:pic>
      <p:pic>
        <p:nvPicPr>
          <p:cNvPr id="9220" name="Picture 4" descr="C:\Users\ADMIN\Desktop\ppt images\background-img\voice-sm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500570"/>
            <a:ext cx="1848208" cy="204787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3857651" cy="71438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TRANSPORT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2919" y="1000108"/>
            <a:ext cx="3007511" cy="421484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Complete control of Bus fleet for the management and parent.</a:t>
            </a:r>
            <a:endParaRPr lang="en-US" sz="17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User can  add, update , delete  and view for buses, routes and stops.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User can add, edit, delete and view for driver details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User can assign bus by route wise and track by bus location.</a:t>
            </a:r>
          </a:p>
          <a:p>
            <a:endParaRPr lang="en-IN" dirty="0"/>
          </a:p>
        </p:txBody>
      </p:sp>
      <p:pic>
        <p:nvPicPr>
          <p:cNvPr id="10242" name="Picture 2" descr="C:\Users\ADMIN\Desktop\ppt images\background-img\transpo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967" y="5500702"/>
            <a:ext cx="3076339" cy="1071570"/>
          </a:xfrm>
          <a:prstGeom prst="rect">
            <a:avLst/>
          </a:prstGeom>
          <a:noFill/>
        </p:spPr>
      </p:pic>
      <p:pic>
        <p:nvPicPr>
          <p:cNvPr id="1026" name="Picture 2" descr="C:\Users\ADMIN\Desktop\ppt images\shine\laptop-shots\transpor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0336" y="1785926"/>
            <a:ext cx="5770820" cy="333150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2817432" cy="61956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 ROUTE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857364"/>
            <a:ext cx="3000396" cy="3429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View all Buses and their Route Detail by current running location as well as particular stop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1600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18434" name="Picture 2" descr="C:\Users\ADMIN\Desktop\ppt images\background-img\bus tr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95" y="4446712"/>
            <a:ext cx="2121631" cy="2054122"/>
          </a:xfrm>
          <a:prstGeom prst="rect">
            <a:avLst/>
          </a:prstGeom>
          <a:noFill/>
        </p:spPr>
      </p:pic>
      <p:pic>
        <p:nvPicPr>
          <p:cNvPr id="2050" name="Picture 2" descr="C:\Users\ADMIN\Desktop\ppt images\shine\laptop-shots\Bustrac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6414" y="1857364"/>
            <a:ext cx="5680251" cy="327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1388539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428868"/>
            <a:ext cx="3714776" cy="316438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Driver will start  bus &amp; he will login Driver app, simultaneously  Student and Parent can track </a:t>
            </a: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the bus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4379410" y="3000372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91136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Driver App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074" name="Picture 2" descr="C:\Users\ADMIN\Desktop\ppt images\shine\Mobile-shots\dri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071546"/>
            <a:ext cx="2514600" cy="50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0299116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470" y="80970"/>
            <a:ext cx="4000528" cy="7762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 TRACKING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357430"/>
            <a:ext cx="3900486" cy="21764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 get:</a:t>
            </a:r>
          </a:p>
          <a:p>
            <a:pPr lvl="2"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 Driver Details</a:t>
            </a:r>
          </a:p>
          <a:p>
            <a:pPr lvl="2"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 Route/Stop</a:t>
            </a:r>
          </a:p>
          <a:p>
            <a:pPr lvl="2"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Real-Time Bus Track</a:t>
            </a:r>
            <a:endParaRPr lang="en-US" sz="1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4379410" y="3000372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098" name="Picture 2" descr="C:\Users\ADMIN\Desktop\ppt images\shine\Mobile-shots\bustarc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1000108"/>
            <a:ext cx="2514600" cy="508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1"/>
          <p:cNvSpPr txBox="1">
            <a:spLocks noChangeArrowheads="1"/>
          </p:cNvSpPr>
          <p:nvPr/>
        </p:nvSpPr>
        <p:spPr bwMode="auto">
          <a:xfrm>
            <a:off x="3711742" y="6665947"/>
            <a:ext cx="1847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200" b="1" dirty="0"/>
          </a:p>
        </p:txBody>
      </p:sp>
      <p:sp>
        <p:nvSpPr>
          <p:cNvPr id="21506" name="AutoShape 2" descr="Image result for classroom"/>
          <p:cNvSpPr>
            <a:spLocks noChangeAspect="1" noChangeArrowheads="1"/>
          </p:cNvSpPr>
          <p:nvPr/>
        </p:nvSpPr>
        <p:spPr bwMode="auto">
          <a:xfrm>
            <a:off x="116681" y="-1611560"/>
            <a:ext cx="3714750" cy="3286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6858016" y="4045523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    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142908" y="214290"/>
            <a:ext cx="5248252" cy="474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Who Can Use Shine School App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862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7222" y="71422"/>
            <a:ext cx="4786346" cy="85724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FEE STRUCTURE 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0034" y="1000108"/>
            <a:ext cx="3135862" cy="392909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Create fee is classify into two type fee structure and fee collection.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Fee Structure school based fee is present  </a:t>
            </a:r>
            <a:r>
              <a:rPr lang="en-US" sz="1400" b="1" dirty="0" err="1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i.e</a:t>
            </a: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payment submit </a:t>
            </a:r>
            <a:r>
              <a:rPr lang="en-US" sz="14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all </a:t>
            </a: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type of Fees </a:t>
            </a:r>
            <a:r>
              <a:rPr lang="en-US" sz="14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from one place and in one </a:t>
            </a: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click, In Fee collection enter the register no and get all the detail of Student Fee Detail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You also  get printout for receipt</a:t>
            </a:r>
          </a:p>
          <a:p>
            <a:pPr>
              <a:lnSpc>
                <a:spcPct val="150000"/>
              </a:lnSpc>
            </a:pPr>
            <a:endParaRPr lang="en-IN" sz="1400" b="1" dirty="0">
              <a:solidFill>
                <a:srgbClr val="0B0589"/>
              </a:solidFill>
            </a:endParaRPr>
          </a:p>
        </p:txBody>
      </p:sp>
      <p:pic>
        <p:nvPicPr>
          <p:cNvPr id="11266" name="Picture 2" descr="C:\Users\ADMIN\Desktop\ppt images\background-img\fee backgrou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455956"/>
            <a:ext cx="1678793" cy="1943014"/>
          </a:xfrm>
          <a:prstGeom prst="rect">
            <a:avLst/>
          </a:prstGeom>
          <a:noFill/>
        </p:spPr>
      </p:pic>
      <p:pic>
        <p:nvPicPr>
          <p:cNvPr id="5122" name="Picture 2" descr="C:\Users\ADMIN\Desktop\ppt images\shine\laptop-shots\fe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6568" y="1857364"/>
            <a:ext cx="5673149" cy="327512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6" y="142852"/>
            <a:ext cx="4331030" cy="752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FEE STRUCTURE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85784" y="2357430"/>
            <a:ext cx="4714908" cy="3090216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Parents can check regularly </a:t>
            </a:r>
          </a:p>
          <a:p>
            <a:pPr lvl="2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updated fee paid detail as per </a:t>
            </a:r>
          </a:p>
          <a:p>
            <a:pPr lvl="2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schedule of  parent and</a:t>
            </a:r>
          </a:p>
          <a:p>
            <a:pPr lvl="2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management.</a:t>
            </a:r>
            <a:endParaRPr lang="en-US" sz="1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38600" y="5029200"/>
            <a:ext cx="4495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4357686" y="3092005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146" name="Picture 2" descr="C:\Users\ADMIN\Desktop\ppt images\shine\Mobile-shots\fe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000108"/>
            <a:ext cx="2514600" cy="508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3357586" cy="61785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TIME TABLE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7158" y="1214422"/>
            <a:ext cx="3143272" cy="5429264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Admin   can  create time table  as per schedule of management such as </a:t>
            </a:r>
            <a:r>
              <a:rPr lang="en-US" sz="1600" b="1" dirty="0" err="1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dailyperiod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subjects and time.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Admin User can create Exam time table as per schedule of Exam Terms.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12290" name="Picture 2" descr="C:\Users\ADMIN\Desktop\ppt images\background-img\time-tab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4429132"/>
            <a:ext cx="2249937" cy="2098005"/>
          </a:xfrm>
          <a:prstGeom prst="rect">
            <a:avLst/>
          </a:prstGeom>
          <a:noFill/>
        </p:spPr>
      </p:pic>
      <p:pic>
        <p:nvPicPr>
          <p:cNvPr id="7170" name="Picture 2" descr="C:\Users\ADMIN\Desktop\ppt images\shine\laptop-shots\timetab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2000240"/>
            <a:ext cx="5356236" cy="309216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3357586" cy="61785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REPORT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000108"/>
            <a:ext cx="3571900" cy="54292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The cumulative document contains differentiated statement covers all report. 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Report includes Attendance, Library, Student, Student Performance, Teacher Performance and Fee Collection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4098" name="Picture 2" descr="C:\Users\ADMIN\Desktop\ppt images\background-img\repo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905296"/>
            <a:ext cx="2881290" cy="2881290"/>
          </a:xfrm>
          <a:prstGeom prst="rect">
            <a:avLst/>
          </a:prstGeom>
          <a:noFill/>
        </p:spPr>
      </p:pic>
      <p:pic>
        <p:nvPicPr>
          <p:cNvPr id="8194" name="Picture 2" descr="C:\Users\ADMIN\Desktop\ppt images\shine\laptop-shots\repor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7470" y="1785926"/>
            <a:ext cx="5692247" cy="328614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5000660" cy="61785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PERFORMANCE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4282" y="1428736"/>
            <a:ext cx="3357586" cy="54292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Is an authentic, contextualized measure of Teacher’s ability of analyze Student’s.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 also you get the individual Performance of Teacher.</a:t>
            </a:r>
          </a:p>
        </p:txBody>
      </p:sp>
      <p:pic>
        <p:nvPicPr>
          <p:cNvPr id="2052" name="Picture 4" descr="C:\Users\ADMIN\Desktop\ppt images\background-img\teacher-analys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349773"/>
            <a:ext cx="2749550" cy="2365375"/>
          </a:xfrm>
          <a:prstGeom prst="rect">
            <a:avLst/>
          </a:prstGeom>
          <a:noFill/>
        </p:spPr>
      </p:pic>
      <p:pic>
        <p:nvPicPr>
          <p:cNvPr id="9218" name="Picture 2" descr="C:\Users\ADMIN\Desktop\ppt images\shine\laptop-shots\teacher analys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7730" y="1857364"/>
            <a:ext cx="5570550" cy="321589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5000660" cy="61785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PERFORMANCE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4282" y="1428736"/>
            <a:ext cx="3286148" cy="285752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Make easy for Teacher, Principal &amp; Parent to check the Progress Report of any Student anytime by logging.</a:t>
            </a:r>
          </a:p>
        </p:txBody>
      </p:sp>
      <p:pic>
        <p:nvPicPr>
          <p:cNvPr id="6" name="Picture 3" descr="C:\Users\ADMIN\Desktop\ppt images\background-img\student analy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556821"/>
            <a:ext cx="2143140" cy="1948763"/>
          </a:xfrm>
          <a:prstGeom prst="rect">
            <a:avLst/>
          </a:prstGeom>
          <a:noFill/>
        </p:spPr>
      </p:pic>
      <p:pic>
        <p:nvPicPr>
          <p:cNvPr id="10242" name="Picture 2" descr="C:\Users\ADMIN\Desktop\ppt images\shine\laptop-shots\student analys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416" y="1762656"/>
            <a:ext cx="5856302" cy="338085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142860"/>
            <a:ext cx="3643338" cy="71437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RESULT/MARKS 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28670"/>
            <a:ext cx="3286148" cy="41434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Class wise result can be view, add and update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Manage </a:t>
            </a:r>
            <a:r>
              <a:rPr lang="en-US" sz="16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rade setting(Create, Update, Delete) 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Individual Student wise result Can be update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51" name="Picture 3" descr="C:\Users\ADMIN\Desktop\ppt images\background-img\result im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4929198"/>
            <a:ext cx="1214446" cy="1576616"/>
          </a:xfrm>
          <a:prstGeom prst="rect">
            <a:avLst/>
          </a:prstGeom>
          <a:noFill/>
        </p:spPr>
      </p:pic>
      <p:pic>
        <p:nvPicPr>
          <p:cNvPr id="11266" name="Picture 2" descr="C:\Users\ADMIN\Desktop\ppt images\shine\laptop-shots\resul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2071678"/>
            <a:ext cx="5357849" cy="3093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947692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4282" y="142852"/>
            <a:ext cx="4533654" cy="69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 / MARK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00628" y="4500570"/>
            <a:ext cx="4000496" cy="207170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800" dirty="0"/>
          </a:p>
          <a:p>
            <a:pPr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can send mark, Grade and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Pass/ Fail of student wise  for his/her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class.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714348" y="857232"/>
            <a:ext cx="3571900" cy="209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sz="2400" b="1" dirty="0" smtClean="0">
                <a:solidFill>
                  <a:srgbClr val="0B0589"/>
                </a:solidFill>
                <a:latin typeface="Open Sans" charset="0"/>
                <a:ea typeface="Open Sans" charset="0"/>
                <a:cs typeface="Open Sans" charset="0"/>
              </a:rPr>
              <a:t>    </a:t>
            </a:r>
            <a:r>
              <a:rPr lang="en-US" sz="1600" b="1" dirty="0" smtClean="0">
                <a:solidFill>
                  <a:srgbClr val="0B0589"/>
                </a:solidFill>
                <a:latin typeface="Open Sans" charset="0"/>
                <a:ea typeface="Open Sans" charset="0"/>
                <a:cs typeface="Open Sans" charset="0"/>
              </a:rPr>
              <a:t>Parent and Student can check academic </a:t>
            </a:r>
            <a:r>
              <a:rPr lang="en-US" sz="1600" b="1" dirty="0" smtClean="0">
                <a:solidFill>
                  <a:srgbClr val="0B0589"/>
                </a:solidFill>
                <a:latin typeface="Open Sans" charset="0"/>
                <a:ea typeface="Open Sans" charset="0"/>
                <a:cs typeface="Open Sans" charset="0"/>
              </a:rPr>
              <a:t> performance </a:t>
            </a:r>
            <a:r>
              <a:rPr lang="en-US" sz="1600" b="1" dirty="0" err="1" smtClean="0">
                <a:solidFill>
                  <a:srgbClr val="0B0589"/>
                </a:solidFill>
                <a:latin typeface="Open Sans" charset="0"/>
                <a:ea typeface="Open Sans" charset="0"/>
                <a:cs typeface="Open Sans" charset="0"/>
              </a:rPr>
              <a:t>i.e</a:t>
            </a:r>
            <a:r>
              <a:rPr lang="en-US" sz="1600" b="1" dirty="0" smtClean="0">
                <a:solidFill>
                  <a:srgbClr val="0B0589"/>
                </a:solidFill>
                <a:latin typeface="Open Sans" charset="0"/>
                <a:ea typeface="Open Sans" charset="0"/>
                <a:cs typeface="Open Sans" charset="0"/>
              </a:rPr>
              <a:t>, marks, Grade and Pass/ Fail using his username.</a:t>
            </a:r>
          </a:p>
          <a:p>
            <a:pPr marL="342900" lvl="0" indent="-342900">
              <a:spcBef>
                <a:spcPct val="20000"/>
              </a:spcBef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4286248" y="1785926"/>
            <a:ext cx="978408" cy="408432"/>
          </a:xfrm>
          <a:prstGeom prst="rightArrow">
            <a:avLst/>
          </a:prstGeom>
          <a:solidFill>
            <a:srgbClr val="26A8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428992" y="5000636"/>
            <a:ext cx="978408" cy="408432"/>
          </a:xfrm>
          <a:prstGeom prst="rightArrow">
            <a:avLst/>
          </a:prstGeom>
          <a:solidFill>
            <a:srgbClr val="26A8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4578" name="Picture 2" descr="C:\Users\ADMIN\Desktop\ppt images\shine\Mobile-shots\marks-par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071546"/>
            <a:ext cx="1752365" cy="3540132"/>
          </a:xfrm>
          <a:prstGeom prst="rect">
            <a:avLst/>
          </a:prstGeom>
          <a:noFill/>
        </p:spPr>
      </p:pic>
      <p:pic>
        <p:nvPicPr>
          <p:cNvPr id="24579" name="Picture 3" descr="C:\Users\ADMIN\Desktop\ppt images\shine\Mobile-shots\marks-teac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746388"/>
            <a:ext cx="1787727" cy="361157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346" y="95362"/>
            <a:ext cx="3247200" cy="7618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LIBRARY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2857520" cy="51435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View Books inventory details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Add, Delete, Update Books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Issue/Return books to and from student or Teacher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Manage Books by all category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Search books, Sort books with search 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   functionality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2290" name="Picture 2" descr="C:\Users\ADMIN\Desktop\ppt images\shine\laptop-shots\libra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6292" y="1857364"/>
            <a:ext cx="5570550" cy="3215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0399732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3757610" cy="6318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DATA MANAGER</a:t>
            </a:r>
            <a:endParaRPr lang="en-US" sz="28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500150"/>
            <a:ext cx="3286148" cy="5357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can enter multiple student /Employee profile in a single instance </a:t>
            </a:r>
          </a:p>
          <a:p>
            <a:pPr>
              <a:lnSpc>
                <a:spcPct val="150000"/>
              </a:lnSpc>
              <a:buNone/>
            </a:pP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0" indent="0"/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Instead of uploading one 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  by one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0" indent="0">
              <a:buNone/>
            </a:pPr>
            <a:endParaRPr lang="en-US" sz="2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123" name="Picture 3" descr="C:\Users\ADMIN\Desktop\ppt images\background-img\data-mana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7" y="4500570"/>
            <a:ext cx="2840670" cy="2000264"/>
          </a:xfrm>
          <a:prstGeom prst="rect">
            <a:avLst/>
          </a:prstGeom>
          <a:noFill/>
        </p:spPr>
      </p:pic>
      <p:pic>
        <p:nvPicPr>
          <p:cNvPr id="13314" name="Picture 2" descr="C:\Users\ADMIN\Desktop\ppt images\shine\laptop-shots\data-manag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803897"/>
            <a:ext cx="5784864" cy="3339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1770123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785794"/>
            <a:ext cx="8358246" cy="55721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IN" sz="1800" b="1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Shine School App provides </a:t>
            </a:r>
            <a:r>
              <a:rPr lang="en-IN" sz="2000" b="1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IN" sz="20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 Real Time Connecting System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Update of your kid with in a minute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Customized  for every school to suit their specification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0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This App Is  effective to make education system simpler</a:t>
            </a:r>
          </a:p>
          <a:p>
            <a:pPr>
              <a:lnSpc>
                <a:spcPct val="150000"/>
              </a:lnSpc>
              <a:buNone/>
            </a:pPr>
            <a:endParaRPr lang="en-IN" sz="2000" b="1" dirty="0" smtClean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sz="2000" b="1" dirty="0" smtClean="0">
                <a:solidFill>
                  <a:srgbClr val="7030A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		    </a:t>
            </a:r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SHINE SCHOOL APP KEEP YOU INFORMED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7222" y="214290"/>
            <a:ext cx="5929354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Why shine school app ???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2962018" cy="69903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GALLERY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" y="1000109"/>
            <a:ext cx="4214842" cy="257176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1800" dirty="0" smtClean="0"/>
              <a:t>     </a:t>
            </a:r>
          </a:p>
          <a:p>
            <a:pPr lvl="1" algn="just">
              <a:lnSpc>
                <a:spcPct val="150000"/>
              </a:lnSpc>
              <a:buNone/>
            </a:pPr>
            <a:r>
              <a:rPr lang="en-US" sz="1800" b="1" dirty="0" smtClean="0">
                <a:solidFill>
                  <a:srgbClr val="0B0589"/>
                </a:solidFill>
              </a:rPr>
              <a:t>    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 this section Parent and Student  can see various images   regarding cultural program, events, architecture and more… using his username.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52800" y="4267200"/>
            <a:ext cx="5410200" cy="205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</a:p>
          <a:p>
            <a:pPr marL="742950" lvl="1" indent="-285750">
              <a:spcBef>
                <a:spcPct val="20000"/>
              </a:spcBef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4286248" y="3163443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4348" y="3429000"/>
            <a:ext cx="3429024" cy="2500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View all event pictures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Manage pictures like ADD &amp; DELETE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Upload pictures under available categories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Add Description to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the pictures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B0589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4338" name="Picture 2" descr="C:\Users\ADMIN\Desktop\ppt images\shine\Mobile-shots\galle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063644"/>
            <a:ext cx="2514600" cy="508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470" y="71414"/>
            <a:ext cx="2786082" cy="83157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POST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3186106" cy="394619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Text audio and multimedia post enhanced in the app.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Instant share of school profile picture on Mobile App splash screen.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Upload the picture, Add Description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194" name="Picture 2" descr="C:\Users\ADMIN\Desktop\ppt images\background-img\po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429132"/>
            <a:ext cx="2456905" cy="2143140"/>
          </a:xfrm>
          <a:prstGeom prst="rect">
            <a:avLst/>
          </a:prstGeom>
          <a:noFill/>
        </p:spPr>
      </p:pic>
      <p:pic>
        <p:nvPicPr>
          <p:cNvPr id="15362" name="Picture 2" descr="C:\Users\ADMIN\Desktop\ppt images\shine\laptop-shots\pos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1785926"/>
            <a:ext cx="5786478" cy="334054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3816424" cy="65009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SCHOOL PROFILE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7158" y="1000108"/>
            <a:ext cx="3248340" cy="4000528"/>
          </a:xfrm>
        </p:spPr>
        <p:txBody>
          <a:bodyPr>
            <a:normAutofit/>
          </a:bodyPr>
          <a:lstStyle/>
          <a:p>
            <a:pPr marL="342900" lvl="2" indent="-342900">
              <a:lnSpc>
                <a:spcPct val="150000"/>
              </a:lnSpc>
              <a:buNone/>
            </a:pPr>
            <a:r>
              <a:rPr lang="en-US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   </a:t>
            </a: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and Student can  see the detail profile of the school like 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Name of school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Address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Email ID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Contact No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School image</a:t>
            </a:r>
            <a:endParaRPr lang="en-US" sz="16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3879344" y="2928934"/>
            <a:ext cx="978408" cy="408432"/>
          </a:xfrm>
          <a:prstGeom prst="rightArrow">
            <a:avLst/>
          </a:prstGeom>
          <a:solidFill>
            <a:srgbClr val="00D0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US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170" name="Picture 2" descr="C:\Users\ADMIN\Desktop\ppt images\background-img\scho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3" y="4489784"/>
            <a:ext cx="2286016" cy="2045957"/>
          </a:xfrm>
          <a:prstGeom prst="rect">
            <a:avLst/>
          </a:prstGeom>
          <a:noFill/>
        </p:spPr>
      </p:pic>
      <p:pic>
        <p:nvPicPr>
          <p:cNvPr id="16386" name="Picture 2" descr="C:\Users\ADMIN\Desktop\ppt images\shine\Mobile-shots\mobile-school-profi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1142984"/>
            <a:ext cx="2514600" cy="508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07" y="1000108"/>
            <a:ext cx="8841711" cy="42862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BENEFIT FOR STUDENTS, PARENTS &amp; TEACHERS</a:t>
            </a:r>
            <a:endParaRPr lang="en-IN" sz="2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596" y="1500174"/>
            <a:ext cx="5429288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FEEBACK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LEAVE </a:t>
            </a:r>
            <a:r>
              <a:rPr lang="en-US" b="1" cap="all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REQUEST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</a:t>
            </a:r>
            <a:r>
              <a:rPr lang="en-US" b="1" cap="all" dirty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 </a:t>
            </a: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TRACKING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Bus Tracking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Admin Bus Tracking</a:t>
            </a:r>
            <a:endParaRPr lang="en-US" b="1" cap="all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PHOTO GALLERY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KNOWLEDGE BANK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VOICE SMS</a:t>
            </a:r>
            <a:endParaRPr lang="en-US" b="1" cap="all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SHARING ALL TYPE OF POST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Transport Admin Management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 Performance Report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cap="all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Performance Report</a:t>
            </a:r>
            <a:endParaRPr lang="en-US" b="1" cap="all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b="1" cap="all" dirty="0"/>
          </a:p>
          <a:p>
            <a:endParaRPr lang="en-US" sz="2400" b="1" cap="all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b="1" cap="all" dirty="0">
              <a:latin typeface="Arial" pitchFamily="34" charset="0"/>
              <a:cs typeface="Arial" pitchFamily="34" charset="0"/>
            </a:endParaRPr>
          </a:p>
          <a:p>
            <a:r>
              <a:rPr lang="en-US" sz="3600" dirty="0"/>
              <a:t/>
            </a:r>
            <a:br>
              <a:rPr lang="en-US" sz="3600" dirty="0"/>
            </a:br>
            <a:endParaRPr lang="en-IN" sz="3600" dirty="0"/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5784" y="225388"/>
            <a:ext cx="5572164" cy="56040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BENEFIT FOR MANAGEMENT</a:t>
            </a:r>
            <a:endParaRPr lang="en-US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571612"/>
            <a:ext cx="4543428" cy="45434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Dashboard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Post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Employee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Gallery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Data Manager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Holiday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Library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Grade System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1146" y="1579569"/>
            <a:ext cx="3624258" cy="46355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Notification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Transport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Fee Structure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Result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Report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Voice SMS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Text SMS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Bus Tracking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Analyst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Teacher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0B0589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Analyst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0B0589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B0589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32390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9488" y="980728"/>
            <a:ext cx="8220164" cy="51944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BENEFIT FOR STUDENT, PARENT &amp; TEACHER</a:t>
            </a:r>
            <a:endParaRPr lang="en-US" sz="2800" b="1" dirty="0">
              <a:solidFill>
                <a:srgbClr val="0B0589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428736"/>
            <a:ext cx="6072230" cy="5143536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  </a:t>
            </a:r>
            <a:endParaRPr lang="en-US" sz="4000" dirty="0" smtClean="0"/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ADMISSION PROCESS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DATA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STAFF </a:t>
            </a: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DETAILS</a:t>
            </a:r>
            <a:endParaRPr lang="en-US" sz="2600" b="1" cap="all" dirty="0">
              <a:solidFill>
                <a:srgbClr val="00206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FEE PROCESS</a:t>
            </a:r>
            <a:endParaRPr lang="en-US" sz="2600" b="1" cap="all" dirty="0">
              <a:solidFill>
                <a:srgbClr val="00206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SMART </a:t>
            </a:r>
            <a:r>
              <a:rPr lang="en-US" sz="2600" b="1" cap="all" dirty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ATTENDANCE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SMART </a:t>
            </a:r>
            <a:r>
              <a:rPr lang="en-US" sz="2600" b="1" cap="all" dirty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HOMEWORK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EXAM </a:t>
            </a:r>
            <a:r>
              <a:rPr lang="en-US" sz="2600" b="1" cap="all" dirty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&amp; RESULT </a:t>
            </a: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PUBLICATION</a:t>
            </a:r>
            <a:endParaRPr lang="en-US" sz="2600" b="1" cap="all" dirty="0">
              <a:solidFill>
                <a:srgbClr val="00206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MESSAGES </a:t>
            </a:r>
            <a:r>
              <a:rPr lang="en-US" sz="2600" b="1" cap="all" dirty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 </a:t>
            </a:r>
            <a:r>
              <a:rPr lang="en-US" sz="2600" b="1" cap="all" dirty="0" smtClean="0">
                <a:solidFill>
                  <a:srgbClr val="002060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PUSH NOTIFICATIONS</a:t>
            </a:r>
          </a:p>
          <a:p>
            <a:pPr marL="285750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LIBRARY </a:t>
            </a:r>
            <a:r>
              <a:rPr lang="en-US" sz="2600" b="1" cap="all" dirty="0" smtClean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MODULE</a:t>
            </a:r>
            <a:endParaRPr lang="en-US" sz="2600" b="1" cap="all" dirty="0">
              <a:solidFill>
                <a:schemeClr val="accent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REPORT </a:t>
            </a:r>
            <a:r>
              <a:rPr lang="en-US" sz="2600" b="1" cap="all" dirty="0" smtClean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MANAGER</a:t>
            </a:r>
            <a:endParaRPr lang="en-US" sz="2600" b="1" cap="all" dirty="0">
              <a:solidFill>
                <a:schemeClr val="accent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b="1" cap="all" dirty="0">
                <a:solidFill>
                  <a:schemeClr val="accent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TIMETABLE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3400" b="1" cap="all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sz="3400" dirty="0" smtClean="0">
              <a:latin typeface="Arial" pitchFamily="34" charset="0"/>
              <a:cs typeface="Arial" pitchFamily="34" charset="0"/>
            </a:endParaRPr>
          </a:p>
          <a:p>
            <a:pPr lvl="2">
              <a:buFont typeface="Wingdings" pitchFamily="2" charset="2"/>
              <a:buChar char="Ø"/>
            </a:pPr>
            <a:endParaRPr lang="en-US" sz="3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17565"/>
            <a:ext cx="8229600" cy="584043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2800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Just Now Free Download This App From Play Store</a:t>
            </a:r>
          </a:p>
          <a:p>
            <a:pPr algn="ctr">
              <a:buNone/>
            </a:pPr>
            <a:r>
              <a:rPr lang="en-IN" sz="2800" b="1" dirty="0" smtClean="0">
                <a:solidFill>
                  <a:srgbClr val="0000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 “Shine School App”</a:t>
            </a:r>
            <a:endParaRPr lang="en-US" sz="2800" b="1" dirty="0" smtClean="0">
              <a:solidFill>
                <a:srgbClr val="FF00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ctr">
              <a:buNone/>
            </a:pPr>
            <a:endParaRPr lang="en-IN" sz="28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4000" b="1" dirty="0" smtClean="0">
                <a:solidFill>
                  <a:srgbClr val="00B050"/>
                </a:solidFill>
              </a:rPr>
              <a:t>Thank you for your valuable time</a:t>
            </a:r>
            <a:endParaRPr lang="en-US" sz="28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b="1" dirty="0" smtClean="0"/>
              <a:t>Contact Us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91-9840-492-888 </a:t>
            </a:r>
            <a:r>
              <a:rPr lang="en-US" sz="2400" dirty="0" smtClean="0">
                <a:solidFill>
                  <a:srgbClr val="FF0000"/>
                </a:solidFill>
              </a:rPr>
              <a:t>| </a:t>
            </a:r>
            <a:r>
              <a:rPr lang="en-US" sz="2400" dirty="0" smtClean="0">
                <a:solidFill>
                  <a:srgbClr val="FF0000"/>
                </a:solidFill>
              </a:rPr>
              <a:t>www.Shineschoolapp.com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IN" sz="2800" dirty="0" smtClean="0"/>
              <a:t>Shine Track Private Limited</a:t>
            </a:r>
          </a:p>
          <a:p>
            <a:pPr algn="ctr">
              <a:buNone/>
            </a:pPr>
            <a:r>
              <a:rPr lang="en-US" sz="1500" dirty="0" smtClean="0"/>
              <a:t>C-383, First Floor ,Ramphal Chowk, Sector-7,Dwarka,New Delhi</a:t>
            </a:r>
            <a:endParaRPr lang="en-US" sz="1500" dirty="0" smtClean="0">
              <a:solidFill>
                <a:srgbClr val="FFCC00"/>
              </a:solidFill>
            </a:endParaRPr>
          </a:p>
          <a:p>
            <a:pPr algn="ctr">
              <a:buNone/>
            </a:pPr>
            <a:endParaRPr dirty="0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6"/>
            <a:ext cx="3571836" cy="642918"/>
          </a:xfrm>
        </p:spPr>
        <p:txBody>
          <a:bodyPr>
            <a:normAutofit fontScale="90000"/>
          </a:bodyPr>
          <a:lstStyle/>
          <a:p>
            <a:pPr algn="l"/>
            <a:r>
              <a:rPr lang="en-IN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Communicate…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10" y="1597446"/>
            <a:ext cx="36433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School Management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Teacher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Driver</a:t>
            </a:r>
          </a:p>
        </p:txBody>
      </p:sp>
      <p:pic>
        <p:nvPicPr>
          <p:cNvPr id="17410" name="Picture 2" descr="C:\Users\ADMIN\Desktop\ppt images\shine\background\about-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8662" y="1285860"/>
            <a:ext cx="5191056" cy="321471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428860" y="1214422"/>
            <a:ext cx="4286280" cy="78581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Shine School App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3036877" y="2250273"/>
            <a:ext cx="499272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428728" y="2500306"/>
            <a:ext cx="2643206" cy="6429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WEB ADMIN</a:t>
            </a:r>
            <a:endParaRPr lang="en-IN" sz="24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536413" y="2250273"/>
            <a:ext cx="499272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072066" y="2500306"/>
            <a:ext cx="2643206" cy="6429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MOBILE  APP</a:t>
            </a:r>
            <a:endParaRPr lang="en-IN" sz="24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" name="Picture 2" descr="C:\Users\ADMIN\Desktop\ppt images\shine\laptop-shots\log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3714752"/>
            <a:ext cx="4825996" cy="2786058"/>
          </a:xfrm>
          <a:prstGeom prst="rect">
            <a:avLst/>
          </a:prstGeom>
          <a:noFill/>
        </p:spPr>
      </p:pic>
      <p:pic>
        <p:nvPicPr>
          <p:cNvPr id="5" name="Picture 3" descr="C:\Users\ADMIN\Desktop\ppt images\shine\Mobile-shots\login pag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2526" y="3317892"/>
            <a:ext cx="1575556" cy="318294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allAtOnce" animBg="1"/>
      <p:bldP spid="7" grpId="0" build="allAtOnce" animBg="1"/>
      <p:bldP spid="10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0166" y="214290"/>
            <a:ext cx="2129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APP LOGIN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9190" y="1714488"/>
            <a:ext cx="371477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Shine School App provides an unique username and password for Teacher, Parent, Student</a:t>
            </a:r>
            <a:r>
              <a:rPr lang="en-IN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</a:t>
            </a:r>
            <a:r>
              <a:rPr lang="en-US" b="1" dirty="0" smtClean="0">
                <a:solidFill>
                  <a:srgbClr val="0B0589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Driver and School Management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165" y="214290"/>
            <a:ext cx="4219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PARENT HOME SCREEN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8" y="214290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STUDENT HOME SCREEN</a:t>
            </a:r>
            <a:endParaRPr lang="en-IN" sz="28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4973</TotalTime>
  <Words>1200</Words>
  <Application>Microsoft Office PowerPoint</Application>
  <PresentationFormat>On-screen Show (4:3)</PresentationFormat>
  <Paragraphs>243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Wingdings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We Communicate…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DASHBOARD</vt:lpstr>
      <vt:lpstr>MASTER</vt:lpstr>
      <vt:lpstr>USER ROLE</vt:lpstr>
      <vt:lpstr>EMPLOYEE  MODULE</vt:lpstr>
      <vt:lpstr>STUDENT  DASHBOARD</vt:lpstr>
      <vt:lpstr>PowerPoint Presentation</vt:lpstr>
      <vt:lpstr>PowerPoint Presentation</vt:lpstr>
      <vt:lpstr>ATTENDANCE </vt:lpstr>
      <vt:lpstr>PowerPoint Presentation</vt:lpstr>
      <vt:lpstr>PowerPoint Presentation</vt:lpstr>
      <vt:lpstr> FEEDBACK</vt:lpstr>
      <vt:lpstr>NOTIFICATION</vt:lpstr>
      <vt:lpstr>VOICE CALLING</vt:lpstr>
      <vt:lpstr>TRANSPORT</vt:lpstr>
      <vt:lpstr>BUS ROUTE</vt:lpstr>
      <vt:lpstr>PowerPoint Presentation</vt:lpstr>
      <vt:lpstr>BUS TRACKING</vt:lpstr>
      <vt:lpstr>FEE STRUCTURE </vt:lpstr>
      <vt:lpstr>FEE STRUCTURE</vt:lpstr>
      <vt:lpstr>TIME TABLE</vt:lpstr>
      <vt:lpstr>REPORT</vt:lpstr>
      <vt:lpstr>TEACHER PERFORMANCE</vt:lpstr>
      <vt:lpstr>STUDENT PERFORMANCE</vt:lpstr>
      <vt:lpstr>RESULT/MARKS </vt:lpstr>
      <vt:lpstr>PowerPoint Presentation</vt:lpstr>
      <vt:lpstr>LIBRARY</vt:lpstr>
      <vt:lpstr>DATA MANAGER</vt:lpstr>
      <vt:lpstr>GALLERY</vt:lpstr>
      <vt:lpstr>POST</vt:lpstr>
      <vt:lpstr>SCHOOL PROFILE</vt:lpstr>
      <vt:lpstr>BENEFIT FOR STUDENTS, PARENTS &amp; TEACHERS</vt:lpstr>
      <vt:lpstr>BENEFIT FOR MANAGEMENT</vt:lpstr>
      <vt:lpstr>BENEFIT FOR STUDENT, PARENT &amp; TEACHER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-EduApp</dc:title>
  <dc:creator>prashant</dc:creator>
  <cp:lastModifiedBy>Luqman</cp:lastModifiedBy>
  <cp:revision>609</cp:revision>
  <dcterms:created xsi:type="dcterms:W3CDTF">2014-08-16T07:31:27Z</dcterms:created>
  <dcterms:modified xsi:type="dcterms:W3CDTF">2017-11-17T12:38:11Z</dcterms:modified>
</cp:coreProperties>
</file>